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1"/>
  </p:notes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59" r:id="rId9"/>
    <p:sldId id="266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6537"/>
    <a:srgbClr val="BB7733"/>
    <a:srgbClr val="E0664E"/>
    <a:srgbClr val="680E17"/>
    <a:srgbClr val="37287B"/>
    <a:srgbClr val="5146AF"/>
    <a:srgbClr val="DA5431"/>
    <a:srgbClr val="1A1A1A"/>
    <a:srgbClr val="FFD41D"/>
    <a:srgbClr val="FFE4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3" d="100"/>
          <a:sy n="103" d="100"/>
        </p:scale>
        <p:origin x="-426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18E60-4300-4729-A0D7-6AB984C3922D}" type="datetimeFigureOut">
              <a:rPr lang="en-US" smtClean="0"/>
              <a:t>3/30/2022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33E96-F078-4B3D-A8F4-F1AF21EBC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00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81141" y="1960930"/>
            <a:ext cx="8272947" cy="1527050"/>
          </a:xfr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6986" y="3502512"/>
            <a:ext cx="8272947" cy="880830"/>
          </a:xfrm>
        </p:spPr>
        <p:txBody>
          <a:bodyPr>
            <a:normAutofit/>
          </a:bodyPr>
          <a:lstStyle>
            <a:lvl1pPr marL="0" indent="0" algn="r">
              <a:buNone/>
              <a:defRPr sz="2800" b="0" i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xmlns="" id="{08B89D22-1D6E-450B-881F-4D2A4C527F7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8475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81175"/>
            <a:ext cx="8246070" cy="899840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chemeClr val="tx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0730" y="1350111"/>
            <a:ext cx="8246070" cy="3417152"/>
          </a:xfrm>
        </p:spPr>
        <p:txBody>
          <a:bodyPr/>
          <a:lstStyle>
            <a:lvl1pPr algn="l">
              <a:defRPr sz="280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348" y="460824"/>
            <a:ext cx="6410827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348" y="1323749"/>
            <a:ext cx="6393606" cy="3344113"/>
          </a:xfrm>
        </p:spPr>
        <p:txBody>
          <a:bodyPr/>
          <a:lstStyle>
            <a:lvl1pPr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904" y="302141"/>
            <a:ext cx="8076896" cy="902860"/>
          </a:xfrm>
        </p:spPr>
        <p:txBody>
          <a:bodyPr>
            <a:normAutofit/>
          </a:bodyPr>
          <a:lstStyle>
            <a:lvl1pPr algn="l">
              <a:defRPr sz="3600" baseline="0">
                <a:solidFill>
                  <a:schemeClr val="tx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79" y="1641238"/>
            <a:ext cx="4040188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79" y="2113635"/>
            <a:ext cx="4040188" cy="2276294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0" y="1641238"/>
            <a:ext cx="4041775" cy="479822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113635"/>
            <a:ext cx="4041775" cy="2276294"/>
          </a:xfrm>
        </p:spPr>
        <p:txBody>
          <a:bodyPr/>
          <a:lstStyle>
            <a:lvl1pPr algn="ctr">
              <a:defRPr sz="2400">
                <a:solidFill>
                  <a:schemeClr val="bg1"/>
                </a:solidFill>
              </a:defRPr>
            </a:lvl1pPr>
            <a:lvl2pPr algn="ctr">
              <a:defRPr sz="2000">
                <a:solidFill>
                  <a:schemeClr val="bg1"/>
                </a:solidFill>
              </a:defRPr>
            </a:lvl2pPr>
            <a:lvl3pPr algn="ctr">
              <a:defRPr sz="1800">
                <a:solidFill>
                  <a:schemeClr val="bg1"/>
                </a:solidFill>
              </a:defRPr>
            </a:lvl3pPr>
            <a:lvl4pPr algn="ctr">
              <a:defRPr sz="1600">
                <a:solidFill>
                  <a:schemeClr val="bg1"/>
                </a:solidFill>
              </a:defRPr>
            </a:lvl4pPr>
            <a:lvl5pPr algn="ctr"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11E867DF-3DCA-4725-94F0-F2B6BD747A82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1179" y="1960930"/>
            <a:ext cx="5039265" cy="1527050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Tw Cen MT Condensed Extra Bold" pitchFamily="34" charset="0"/>
              </a:rPr>
              <a:t>INTRODUCTION TO BIOLOGY</a:t>
            </a:r>
            <a:endParaRPr lang="en-US" dirty="0">
              <a:latin typeface="Tw Cen MT Condensed Extra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 smtClean="0">
                <a:effectLst/>
              </a:rPr>
              <a:t>Chapter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By the end of the chapter, the student should be able to: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Define Biology.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Describe the branches of Biology.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Explain the importance of biology in our daily life.</a:t>
            </a:r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Outline the characteristics of living things.</a:t>
            </a:r>
          </a:p>
        </p:txBody>
      </p:sp>
    </p:spTree>
    <p:extLst>
      <p:ext uri="{BB962C8B-B14F-4D97-AF65-F5344CB8AC3E}">
        <p14:creationId xmlns:p14="http://schemas.microsoft.com/office/powerpoint/2010/main" val="1462156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>
                <a:effectLst/>
              </a:rPr>
              <a:t>What is Biology?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GB" dirty="0"/>
              <a:t>Biology is a word that is derived from two Greek words </a:t>
            </a:r>
            <a:r>
              <a:rPr lang="en-GB" b="1" i="1" dirty="0"/>
              <a:t>bios</a:t>
            </a:r>
            <a:r>
              <a:rPr lang="en-GB" i="1" dirty="0"/>
              <a:t> and </a:t>
            </a:r>
            <a:r>
              <a:rPr lang="en-GB" b="1" i="1" dirty="0"/>
              <a:t>logos</a:t>
            </a:r>
            <a:r>
              <a:rPr lang="en-GB" i="1" dirty="0"/>
              <a:t>. </a:t>
            </a:r>
            <a:endParaRPr lang="en-GB" i="1" dirty="0" smtClean="0"/>
          </a:p>
          <a:p>
            <a:pPr marL="0" indent="0" algn="just">
              <a:buNone/>
            </a:pPr>
            <a:r>
              <a:rPr lang="en-GB" b="1" i="1" dirty="0" smtClean="0"/>
              <a:t>Bios </a:t>
            </a:r>
            <a:r>
              <a:rPr lang="en-GB" dirty="0"/>
              <a:t>mean life while </a:t>
            </a:r>
            <a:r>
              <a:rPr lang="en-GB" b="1" i="1" dirty="0"/>
              <a:t>logos</a:t>
            </a:r>
            <a:r>
              <a:rPr lang="en-GB" i="1" dirty="0"/>
              <a:t> </a:t>
            </a:r>
            <a:r>
              <a:rPr lang="en-GB" dirty="0"/>
              <a:t>mean knowledge. </a:t>
            </a:r>
            <a:endParaRPr lang="en-GB" dirty="0" smtClean="0"/>
          </a:p>
          <a:p>
            <a:pPr marL="0" indent="0" algn="just">
              <a:buNone/>
            </a:pPr>
            <a:r>
              <a:rPr lang="en-GB" dirty="0"/>
              <a:t>Biology is the branch of science that deals with the study of living things. </a:t>
            </a:r>
            <a:endParaRPr lang="en-GB" dirty="0" smtClean="0"/>
          </a:p>
          <a:p>
            <a:pPr marL="0" indent="0" algn="just">
              <a:buNone/>
            </a:pPr>
            <a:r>
              <a:rPr lang="en-GB" dirty="0" smtClean="0"/>
              <a:t>The </a:t>
            </a:r>
            <a:r>
              <a:rPr lang="en-GB" dirty="0"/>
              <a:t>aim of biology is to explain the living world in terms of scientific principles. Living things interact with non-living things in their physical environment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974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>
                <a:effectLst/>
              </a:rPr>
              <a:t>Branches of Biology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GB" dirty="0"/>
              <a:t>Biology is a large body of knowledge that is divided into two main branches namely</a:t>
            </a:r>
            <a:r>
              <a:rPr lang="en-GB" dirty="0" smtClean="0"/>
              <a:t>:</a:t>
            </a:r>
          </a:p>
          <a:p>
            <a:pPr marL="0" indent="0" algn="just">
              <a:buNone/>
            </a:pPr>
            <a:r>
              <a:rPr lang="en-GB" b="1" dirty="0"/>
              <a:t>Botany </a:t>
            </a:r>
            <a:r>
              <a:rPr lang="en-GB" dirty="0"/>
              <a:t>and </a:t>
            </a:r>
            <a:r>
              <a:rPr lang="en-GB" b="1" dirty="0"/>
              <a:t>Zoology, </a:t>
            </a:r>
            <a:r>
              <a:rPr lang="en-GB" dirty="0"/>
              <a:t>Botany is the study of plants while zoology is the study of animals. </a:t>
            </a:r>
            <a:endParaRPr lang="en-GB" dirty="0" smtClean="0"/>
          </a:p>
          <a:p>
            <a:pPr marL="0" indent="0" algn="just">
              <a:buNone/>
            </a:pPr>
            <a:r>
              <a:rPr lang="en-GB" dirty="0"/>
              <a:t>These branches of biology are still wide and complex. Therefore, at more advanced and specialised levels.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493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>
                <a:effectLst/>
              </a:rPr>
              <a:t>Branches of Biology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GB" dirty="0"/>
              <a:t>There are smaller branches of biology that exist. Examples are: </a:t>
            </a:r>
            <a:endParaRPr lang="en-US" dirty="0"/>
          </a:p>
          <a:p>
            <a:pPr>
              <a:buFont typeface="Wingdings" pitchFamily="2" charset="2"/>
              <a:buChar char="q"/>
            </a:pPr>
            <a:r>
              <a:rPr lang="en-GB" b="1" dirty="0"/>
              <a:t>Morphology:   </a:t>
            </a:r>
            <a:r>
              <a:rPr lang="en-GB" dirty="0"/>
              <a:t>the study of form and shape</a:t>
            </a:r>
            <a:endParaRPr lang="en-US" dirty="0"/>
          </a:p>
          <a:p>
            <a:pPr>
              <a:buFont typeface="Wingdings" pitchFamily="2" charset="2"/>
              <a:buChar char="q"/>
            </a:pPr>
            <a:r>
              <a:rPr lang="en-GB" b="1" dirty="0"/>
              <a:t>Anatomy:        </a:t>
            </a:r>
            <a:r>
              <a:rPr lang="en-GB" dirty="0"/>
              <a:t>the study of internal structure</a:t>
            </a:r>
            <a:endParaRPr lang="en-US" dirty="0"/>
          </a:p>
          <a:p>
            <a:pPr>
              <a:buFont typeface="Wingdings" pitchFamily="2" charset="2"/>
              <a:buChar char="q"/>
            </a:pPr>
            <a:r>
              <a:rPr lang="en-GB" b="1" dirty="0"/>
              <a:t>Cytology:         </a:t>
            </a:r>
            <a:r>
              <a:rPr lang="en-GB" dirty="0"/>
              <a:t>the study of cells</a:t>
            </a:r>
            <a:endParaRPr lang="en-US" dirty="0"/>
          </a:p>
          <a:p>
            <a:pPr>
              <a:buFont typeface="Wingdings" pitchFamily="2" charset="2"/>
              <a:buChar char="q"/>
            </a:pPr>
            <a:r>
              <a:rPr lang="en-GB" b="1" dirty="0"/>
              <a:t>Histology:        </a:t>
            </a:r>
            <a:r>
              <a:rPr lang="en-GB" dirty="0"/>
              <a:t>the study of tissue.</a:t>
            </a:r>
            <a:endParaRPr lang="en-US" dirty="0"/>
          </a:p>
          <a:p>
            <a:pPr>
              <a:buFont typeface="Wingdings" pitchFamily="2" charset="2"/>
              <a:buChar char="q"/>
            </a:pPr>
            <a:r>
              <a:rPr lang="en-GB" b="1" dirty="0"/>
              <a:t>Embryology:   </a:t>
            </a:r>
            <a:r>
              <a:rPr lang="en-GB" dirty="0"/>
              <a:t>the study of development</a:t>
            </a:r>
            <a:endParaRPr lang="en-US" dirty="0"/>
          </a:p>
          <a:p>
            <a:pPr>
              <a:buFont typeface="Wingdings" pitchFamily="2" charset="2"/>
              <a:buChar char="q"/>
            </a:pPr>
            <a:r>
              <a:rPr lang="en-GB" b="1" dirty="0"/>
              <a:t>Physiology:</a:t>
            </a:r>
            <a:r>
              <a:rPr lang="en-GB" dirty="0"/>
              <a:t>      the study of functions </a:t>
            </a:r>
            <a:endParaRPr lang="en-US" dirty="0"/>
          </a:p>
          <a:p>
            <a:pPr>
              <a:buFont typeface="Wingdings" pitchFamily="2" charset="2"/>
              <a:buChar char="q"/>
            </a:pPr>
            <a:r>
              <a:rPr lang="en-GB" b="1" dirty="0"/>
              <a:t>Taxonomy:      </a:t>
            </a:r>
            <a:r>
              <a:rPr lang="en-GB" dirty="0"/>
              <a:t>the study of classification, identification and naming of living organisms.</a:t>
            </a:r>
            <a:endParaRPr lang="en-US" dirty="0"/>
          </a:p>
          <a:p>
            <a:pPr>
              <a:buFont typeface="Wingdings" pitchFamily="2" charset="2"/>
              <a:buChar char="q"/>
            </a:pPr>
            <a:r>
              <a:rPr lang="en-GB" b="1" dirty="0"/>
              <a:t>Ecology:</a:t>
            </a:r>
            <a:r>
              <a:rPr lang="en-GB" dirty="0"/>
              <a:t>           the study of living things in their surrounding</a:t>
            </a:r>
            <a:endParaRPr lang="en-US" dirty="0"/>
          </a:p>
          <a:p>
            <a:pPr>
              <a:buFont typeface="Wingdings" pitchFamily="2" charset="2"/>
              <a:buChar char="q"/>
            </a:pPr>
            <a:r>
              <a:rPr lang="en-GB" b="1" dirty="0"/>
              <a:t>Genetics:</a:t>
            </a:r>
            <a:r>
              <a:rPr lang="en-GB" dirty="0"/>
              <a:t>          the study of inheritance and variation. </a:t>
            </a:r>
            <a:endParaRPr lang="en-US" dirty="0"/>
          </a:p>
          <a:p>
            <a:pPr>
              <a:buFont typeface="Wingdings" pitchFamily="2" charset="2"/>
              <a:buChar char="q"/>
            </a:pPr>
            <a:r>
              <a:rPr lang="en-GB" b="1" dirty="0"/>
              <a:t>Parasitology:  </a:t>
            </a:r>
            <a:r>
              <a:rPr lang="en-GB" dirty="0"/>
              <a:t> the study of parasites.</a:t>
            </a:r>
            <a:endParaRPr lang="en-US" dirty="0"/>
          </a:p>
          <a:p>
            <a:pPr>
              <a:buFont typeface="Wingdings" pitchFamily="2" charset="2"/>
              <a:buChar char="q"/>
            </a:pPr>
            <a:r>
              <a:rPr lang="en-GB" b="1" dirty="0"/>
              <a:t>Entomology:</a:t>
            </a:r>
            <a:r>
              <a:rPr lang="en-GB" dirty="0"/>
              <a:t>    the study of insects</a:t>
            </a:r>
            <a:endParaRPr lang="en-US" dirty="0"/>
          </a:p>
          <a:p>
            <a:pPr>
              <a:buFont typeface="Wingdings" pitchFamily="2" charset="2"/>
              <a:buChar char="q"/>
            </a:pPr>
            <a:r>
              <a:rPr lang="en-GB" b="1" dirty="0"/>
              <a:t>Pathology:       </a:t>
            </a:r>
            <a:r>
              <a:rPr lang="en-GB" dirty="0"/>
              <a:t>the study of diseases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8064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>
                <a:effectLst/>
              </a:rPr>
              <a:t>Importance of Biology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n-GB" dirty="0"/>
              <a:t>In studying biology, one acquires very useful knowledge that can be used in many ways. Some of these are listed below:</a:t>
            </a:r>
            <a:endParaRPr lang="en-US" dirty="0"/>
          </a:p>
          <a:p>
            <a:pPr marL="514350" indent="-514350" algn="just">
              <a:buAutoNum type="arabicParenR"/>
            </a:pPr>
            <a:r>
              <a:rPr lang="en-GB" b="1" dirty="0" smtClean="0"/>
              <a:t>In </a:t>
            </a:r>
            <a:r>
              <a:rPr lang="en-GB" b="1" dirty="0"/>
              <a:t>solving</a:t>
            </a:r>
            <a:r>
              <a:rPr lang="en-GB" dirty="0"/>
              <a:t> </a:t>
            </a:r>
            <a:r>
              <a:rPr lang="en-GB" b="1" dirty="0"/>
              <a:t>environmental problems </a:t>
            </a:r>
            <a:r>
              <a:rPr lang="en-GB" dirty="0"/>
              <a:t>such as shortage of food, poor health services,        pollution, misuse of environmental resources </a:t>
            </a:r>
            <a:endParaRPr lang="en-GB" dirty="0" smtClean="0"/>
          </a:p>
          <a:p>
            <a:pPr marL="514350" indent="-514350" algn="just">
              <a:buAutoNum type="arabicParenR"/>
            </a:pPr>
            <a:r>
              <a:rPr lang="en-GB" b="1" dirty="0"/>
              <a:t>Conservation of natural resources: </a:t>
            </a:r>
            <a:r>
              <a:rPr lang="en-GB" dirty="0"/>
              <a:t>The knowledge of biology has made us aware of that deforestation; </a:t>
            </a:r>
            <a:endParaRPr lang="en-GB" dirty="0" smtClean="0"/>
          </a:p>
          <a:p>
            <a:pPr marL="514350" indent="-514350" algn="just">
              <a:buAutoNum type="arabicParenR"/>
            </a:pPr>
            <a:r>
              <a:rPr lang="en-GB" b="1" dirty="0"/>
              <a:t>Entry into</a:t>
            </a:r>
            <a:r>
              <a:rPr lang="en-GB" dirty="0"/>
              <a:t> </a:t>
            </a:r>
            <a:r>
              <a:rPr lang="en-GB" b="1" dirty="0"/>
              <a:t>careers: </a:t>
            </a:r>
            <a:r>
              <a:rPr lang="en-GB" dirty="0"/>
              <a:t>such as medicine, agriculture, public health, veterinary </a:t>
            </a:r>
            <a:r>
              <a:rPr lang="en-GB" dirty="0" smtClean="0"/>
              <a:t>practice, animal husbandry</a:t>
            </a:r>
            <a:r>
              <a:rPr lang="en-GB" dirty="0"/>
              <a:t>, horticulture and dentistry</a:t>
            </a:r>
            <a:r>
              <a:rPr lang="en-GB" dirty="0" smtClean="0"/>
              <a:t>.</a:t>
            </a:r>
          </a:p>
          <a:p>
            <a:pPr marL="514350" indent="-514350" algn="just">
              <a:buAutoNum type="arabicParenR"/>
            </a:pPr>
            <a:r>
              <a:rPr lang="en-GB" b="1" dirty="0"/>
              <a:t>To study ourselves better: </a:t>
            </a:r>
            <a:r>
              <a:rPr lang="en-GB" dirty="0"/>
              <a:t>in biology we learn what our body and other living organisms are made up of and how their bodies are work.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9940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b="1" dirty="0">
                <a:effectLst/>
              </a:rPr>
              <a:t>Characteristics of Living Things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en-GB" dirty="0"/>
              <a:t>The following are the major characteristics of living things</a:t>
            </a:r>
            <a:r>
              <a:rPr lang="en-GB" dirty="0" smtClean="0"/>
              <a:t>:</a:t>
            </a:r>
          </a:p>
          <a:p>
            <a:pPr marL="514350" indent="-514350" algn="just">
              <a:buAutoNum type="arabicPeriod"/>
            </a:pPr>
            <a:r>
              <a:rPr lang="en-GB" b="1" dirty="0" smtClean="0"/>
              <a:t>Cellular </a:t>
            </a:r>
            <a:r>
              <a:rPr lang="en-GB" b="1" dirty="0"/>
              <a:t>organization: </a:t>
            </a:r>
            <a:r>
              <a:rPr lang="en-GB" dirty="0"/>
              <a:t>Living organisms are made up of small units called cells. </a:t>
            </a:r>
            <a:endParaRPr lang="en-GB" dirty="0" smtClean="0"/>
          </a:p>
          <a:p>
            <a:pPr marL="514350" indent="-514350" algn="just">
              <a:buAutoNum type="arabicPeriod"/>
            </a:pPr>
            <a:r>
              <a:rPr lang="en-GB" b="1" dirty="0" smtClean="0"/>
              <a:t>Nutrition </a:t>
            </a:r>
            <a:r>
              <a:rPr lang="en-GB" dirty="0"/>
              <a:t>is a process by which living things acquire and utilise nutrients. </a:t>
            </a:r>
            <a:endParaRPr lang="en-GB" dirty="0" smtClean="0"/>
          </a:p>
          <a:p>
            <a:pPr marL="514350" indent="-514350" algn="just">
              <a:buAutoNum type="arabicPeriod"/>
            </a:pPr>
            <a:r>
              <a:rPr lang="en-GB" b="1" dirty="0"/>
              <a:t>Metabolism:   </a:t>
            </a:r>
            <a:r>
              <a:rPr lang="en-GB" dirty="0"/>
              <a:t>Is a chemical change taking place inside living</a:t>
            </a:r>
            <a:r>
              <a:rPr lang="en-GB" b="1" dirty="0"/>
              <a:t> </a:t>
            </a:r>
            <a:r>
              <a:rPr lang="en-GB" dirty="0"/>
              <a:t>body</a:t>
            </a:r>
            <a:r>
              <a:rPr lang="en-GB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en-GB" b="1" dirty="0"/>
              <a:t>Respiration</a:t>
            </a:r>
            <a:r>
              <a:rPr lang="en-GB" dirty="0"/>
              <a:t> is the energy producing process that occurs in all cells of living things</a:t>
            </a:r>
            <a:r>
              <a:rPr lang="en-GB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en-GB" b="1" dirty="0"/>
              <a:t>Excretion</a:t>
            </a:r>
            <a:r>
              <a:rPr lang="en-GB" dirty="0"/>
              <a:t> is the process by which waste or harmful materials, resulting from chemical reactions within cells of living things, are eliminated</a:t>
            </a:r>
            <a:r>
              <a:rPr lang="en-GB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en-GB" b="1" dirty="0"/>
              <a:t>Growth and </a:t>
            </a:r>
            <a:r>
              <a:rPr lang="en-GB" b="1" dirty="0" smtClean="0"/>
              <a:t>Development: </a:t>
            </a:r>
            <a:r>
              <a:rPr lang="en-GB" dirty="0" smtClean="0"/>
              <a:t>Growth </a:t>
            </a:r>
            <a:r>
              <a:rPr lang="en-GB" dirty="0"/>
              <a:t>is an irreversible increase in size and mass. On the other hand, development refers to the irreversible change in the complexity of the structure of living things</a:t>
            </a:r>
            <a:r>
              <a:rPr lang="en-GB" dirty="0" smtClean="0"/>
              <a:t>.</a:t>
            </a:r>
          </a:p>
          <a:p>
            <a:pPr marL="514350" indent="-514350" algn="just">
              <a:buAutoNum type="arabicPeriod"/>
            </a:pPr>
            <a:r>
              <a:rPr lang="en-GB" b="1" dirty="0"/>
              <a:t>Reproduction</a:t>
            </a:r>
            <a:r>
              <a:rPr lang="en-GB" dirty="0"/>
              <a:t> is the process by which living things give rise to new individuals of the same kind.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829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Review Questions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4347" y="1323749"/>
            <a:ext cx="6703637" cy="3344113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Define Biology.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Differentiate the two branches of biology.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What is the main aim of biology?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Differentiate Anatomy and physiology.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Why do we study biology?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Living organisms are made up of small units </a:t>
            </a:r>
            <a:r>
              <a:rPr lang="en-GB" dirty="0" smtClean="0"/>
              <a:t>called what?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What is the difference between growth and development?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4347" y="1323749"/>
            <a:ext cx="6703637" cy="33441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3800" dirty="0" smtClean="0"/>
              <a:t>THANKS</a:t>
            </a:r>
            <a:endParaRPr lang="en-US" sz="13800" dirty="0"/>
          </a:p>
        </p:txBody>
      </p:sp>
    </p:spTree>
    <p:extLst>
      <p:ext uri="{BB962C8B-B14F-4D97-AF65-F5344CB8AC3E}">
        <p14:creationId xmlns:p14="http://schemas.microsoft.com/office/powerpoint/2010/main" val="56606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587</Words>
  <Application>Microsoft Office PowerPoint</Application>
  <PresentationFormat>On-screen Show (16:9)</PresentationFormat>
  <Paragraphs>54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INTRODUCTION TO BIOLOGY</vt:lpstr>
      <vt:lpstr>Chapter Objectives</vt:lpstr>
      <vt:lpstr>What is Biology?</vt:lpstr>
      <vt:lpstr>Branches of Biology</vt:lpstr>
      <vt:lpstr>Branches of Biology</vt:lpstr>
      <vt:lpstr>Importance of Biology</vt:lpstr>
      <vt:lpstr>Characteristics of Living Things</vt:lpstr>
      <vt:lpstr>Review Questions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2017-08-01T15:40:51Z</dcterms:created>
  <dcterms:modified xsi:type="dcterms:W3CDTF">2022-03-30T15:03:44Z</dcterms:modified>
</cp:coreProperties>
</file>