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handoutMasterIdLst>
    <p:handoutMasterId r:id="rId19"/>
  </p:handoutMasterIdLst>
  <p:sldIdLst>
    <p:sldId id="269" r:id="rId2"/>
    <p:sldId id="270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Computer Architecture and Organization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578E5-9C71-42B5-A554-0A9DC31D38BC}" type="datetimeFigureOut">
              <a:rPr lang="en-GB" smtClean="0"/>
              <a:pPr/>
              <a:t>29/09/2019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4FA62-7740-4D06-A0B3-A40083F22D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5814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Computer Architecture and Organization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A2A2C-8A40-4F37-8002-FB1B6AF18B6C}" type="datetimeFigureOut">
              <a:rPr lang="en-GB" smtClean="0"/>
              <a:pPr/>
              <a:t>29/09/2019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204C9-F211-4700-81D4-6DBFE98C24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73791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204C9-F211-4700-81D4-6DBFE98C2491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GB"/>
              <a:t>Computer Architecture and Organization</a:t>
            </a:r>
          </a:p>
        </p:txBody>
      </p:sp>
    </p:spTree>
    <p:extLst>
      <p:ext uri="{BB962C8B-B14F-4D97-AF65-F5344CB8AC3E}">
        <p14:creationId xmlns:p14="http://schemas.microsoft.com/office/powerpoint/2010/main" val="2232761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C6A7-DAE2-4B20-9F7D-175C322CC19B}" type="datetime1">
              <a:rPr lang="en-GB" smtClean="0"/>
              <a:t>29/09/2019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ADD38-C28D-4502-9BED-206924861ED4}" type="datetime1">
              <a:rPr lang="en-GB" smtClean="0"/>
              <a:t>29/09/2019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B751-A210-4B90-8775-0163A7273B86}" type="datetime1">
              <a:rPr lang="en-GB" smtClean="0"/>
              <a:t>29/09/2019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29FBB-780C-4744-BF0B-28788F839CB8}" type="datetime1">
              <a:rPr lang="en-GB" smtClean="0"/>
              <a:t>29/09/2019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700D-DFE9-4016-BD91-75B706D825DC}" type="datetime1">
              <a:rPr lang="en-GB" smtClean="0"/>
              <a:t>29/09/2019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7ABCC-0044-4002-B5BD-BDB6981BB945}" type="datetime1">
              <a:rPr lang="en-GB" smtClean="0"/>
              <a:t>29/09/2019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4153-73D5-4F9E-80B0-296527CDAA10}" type="datetime1">
              <a:rPr lang="en-GB" smtClean="0"/>
              <a:t>29/09/2019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48F21-745E-4256-8D65-270CD6844695}" type="datetime1">
              <a:rPr lang="en-GB" smtClean="0"/>
              <a:t>29/09/2019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9958-2698-47BC-9FB8-AEFEEAC72703}" type="datetime1">
              <a:rPr lang="en-GB" smtClean="0"/>
              <a:t>29/09/2019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3DD2-F650-42CE-AF92-6E4BCC77682A}" type="datetime1">
              <a:rPr lang="en-GB" smtClean="0"/>
              <a:t>29/09/2019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13B7C-2DF8-4B41-A840-E78E0E710138}" type="datetime1">
              <a:rPr lang="en-GB" smtClean="0"/>
              <a:t>29/09/2019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157C9EA-3569-4D1C-B2BB-F478216342F1}" type="datetime1">
              <a:rPr lang="en-GB" smtClean="0"/>
              <a:t>29/09/2019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GB"/>
              <a:t>Hussein Hamud Mohamed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BB973E3-2F49-448D-B624-0D1ACE27EF3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260648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4</a:t>
            </a:r>
          </a:p>
        </p:txBody>
      </p:sp>
      <p:sp>
        <p:nvSpPr>
          <p:cNvPr id="5" name="Rectangle 4"/>
          <p:cNvSpPr/>
          <p:nvPr/>
        </p:nvSpPr>
        <p:spPr>
          <a:xfrm>
            <a:off x="1835696" y="1039542"/>
            <a:ext cx="5959965" cy="4698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ts val="2802"/>
              </a:lnSpc>
              <a:tabLst>
                <a:tab pos="50800" algn="l"/>
                <a:tab pos="1676400" algn="l"/>
              </a:tabLst>
              <a:defRPr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 of byte addresses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1628800"/>
            <a:ext cx="87849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 addressing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refers to hardware architectures which support accessing individual </a:t>
            </a: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bytes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data rather than only larger units called words, which would be word-</a:t>
            </a: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addressable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basic unit of digital storage is called a bit. In most common </a:t>
            </a: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architectures, 8 bits are grouped together to form a </a:t>
            </a: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10" name="Picture 9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136649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2506"/>
          </a:xfrm>
        </p:spPr>
        <p:txBody>
          <a:bodyPr/>
          <a:lstStyle/>
          <a:p>
            <a:pPr algn="ctr"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Basic Instruction Types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High-level language: C = A + B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Action: C ← [A] + [B]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Assembly: Add A, B, C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Three-address instruction: </a:t>
            </a:r>
            <a:b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Operation Source1, Source2, Destination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Two-address instruction:</a:t>
            </a:r>
            <a:b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Operation Source, Destination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 A, B = B ←[A] + [B]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6" name="Picture 5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418751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2506"/>
          </a:xfrm>
        </p:spPr>
        <p:txBody>
          <a:bodyPr/>
          <a:lstStyle/>
          <a:p>
            <a:pPr algn="ctr"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Basic Instruction Types </a:t>
            </a:r>
            <a:r>
              <a:rPr lang="en-US" altLang="zh-CN" dirty="0" err="1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Cont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…</a:t>
            </a:r>
            <a:endParaRPr lang="zh-CN" altLang="en-US" dirty="0">
              <a:solidFill>
                <a:schemeClr val="tx1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1268760"/>
            <a:ext cx="8435280" cy="4862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1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Need to add something to the above two-address instruction to finish:</a:t>
            </a:r>
            <a:br>
              <a:rPr lang="en-US" altLang="zh-CN" sz="31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sz="31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B, C = C ← [B]</a:t>
            </a:r>
          </a:p>
          <a:p>
            <a:r>
              <a:rPr lang="en-US" altLang="zh-CN" sz="31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One-address instruction (to fit in one word length)</a:t>
            </a:r>
          </a:p>
          <a:p>
            <a:r>
              <a:rPr lang="en-US" altLang="zh-CN" sz="31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Accumulator: Add A</a:t>
            </a:r>
          </a:p>
          <a:p>
            <a:r>
              <a:rPr lang="en-US" altLang="zh-CN" sz="31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Load A</a:t>
            </a:r>
          </a:p>
          <a:p>
            <a:r>
              <a:rPr lang="en-US" altLang="zh-CN" sz="31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 B</a:t>
            </a:r>
          </a:p>
          <a:p>
            <a:r>
              <a:rPr lang="en-US" altLang="zh-CN" sz="31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Store C</a:t>
            </a:r>
          </a:p>
          <a:p>
            <a:r>
              <a:rPr lang="en-US" altLang="zh-CN" sz="31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Zero-address instructions (stack operation)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11</a:t>
            </a:fld>
            <a:endParaRPr lang="en-GB"/>
          </a:p>
        </p:txBody>
      </p:sp>
      <p:pic>
        <p:nvPicPr>
          <p:cNvPr id="6" name="Picture 5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41152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30498"/>
          </a:xfrm>
        </p:spPr>
        <p:txBody>
          <a:bodyPr/>
          <a:lstStyle/>
          <a:p>
            <a:pPr algn="ctr"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Using Registers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052736"/>
            <a:ext cx="8363272" cy="5078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4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Registers are faster</a:t>
            </a:r>
          </a:p>
          <a:p>
            <a:r>
              <a:rPr lang="en-US" altLang="zh-CN" sz="34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Shorter instructions</a:t>
            </a:r>
          </a:p>
          <a:p>
            <a:pPr lvl="1"/>
            <a:r>
              <a:rPr lang="en-US" altLang="zh-CN" sz="34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The number of registers is smaller (e.g. 32 registers need 5 bits)</a:t>
            </a:r>
          </a:p>
          <a:p>
            <a:r>
              <a:rPr lang="en-US" altLang="zh-CN" sz="34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Potential speedup</a:t>
            </a:r>
          </a:p>
          <a:p>
            <a:r>
              <a:rPr lang="en-US" altLang="zh-CN" sz="34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Minimize the frequency with which data is moved back and forth between the memory and processor registers.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6" name="Picture 5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204264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2506"/>
          </a:xfrm>
        </p:spPr>
        <p:txBody>
          <a:bodyPr/>
          <a:lstStyle/>
          <a:p>
            <a:pPr algn="ctr"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Using Registers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49387" y="1340768"/>
            <a:ext cx="8229600" cy="44116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Load A,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endParaRPr lang="en-US" altLang="zh-CN" dirty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Store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A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 A,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endParaRPr lang="en-US" altLang="zh-CN" dirty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j</a:t>
            </a:r>
            <a:endParaRPr lang="en-US" altLang="zh-CN" dirty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j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k</a:t>
            </a:r>
            <a:endParaRPr lang="en-US" altLang="zh-CN" dirty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Source, Destination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A,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= Load A,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endParaRPr lang="en-US" altLang="zh-CN" dirty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A = Store </a:t>
            </a:r>
            <a:r>
              <a:rPr lang="en-US" altLang="zh-CN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A</a:t>
            </a:r>
            <a:endParaRPr lang="en-US" altLang="zh-CN" baseline="-25000" dirty="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6" name="Picture 5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70541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4246"/>
            <a:ext cx="7543800" cy="78648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Using Registers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980728"/>
            <a:ext cx="8229600" cy="5256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C=A+B</a:t>
            </a:r>
          </a:p>
          <a:p>
            <a:pPr>
              <a:lnSpc>
                <a:spcPct val="90000"/>
              </a:lnSpc>
            </a:pP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In the processors where arithmetic operations are allowed only on operands in register</a:t>
            </a:r>
            <a:b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A, </a:t>
            </a:r>
            <a:r>
              <a:rPr lang="en-US" altLang="zh-CN" sz="3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000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b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B, </a:t>
            </a:r>
            <a:r>
              <a:rPr lang="en-US" altLang="zh-CN" sz="3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000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j</a:t>
            </a:r>
            <a:b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 </a:t>
            </a:r>
            <a:r>
              <a:rPr lang="en-US" altLang="zh-CN" sz="3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000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</a:t>
            </a:r>
            <a:r>
              <a:rPr lang="en-US" altLang="zh-CN" sz="3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000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j</a:t>
            </a:r>
            <a:b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</a:t>
            </a:r>
            <a:r>
              <a:rPr lang="en-US" altLang="zh-CN" sz="3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000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j</a:t>
            </a: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C</a:t>
            </a:r>
          </a:p>
          <a:p>
            <a:pPr>
              <a:lnSpc>
                <a:spcPct val="90000"/>
              </a:lnSpc>
            </a:pP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In the processors where one operand may be in the memory but the other one must be in registers</a:t>
            </a:r>
            <a:b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A, </a:t>
            </a:r>
            <a:r>
              <a:rPr lang="en-US" altLang="zh-CN" sz="3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000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b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 B, </a:t>
            </a:r>
            <a:r>
              <a:rPr lang="en-US" altLang="zh-CN" sz="3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000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b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</a:b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</a:t>
            </a:r>
            <a:r>
              <a:rPr lang="en-US" altLang="zh-CN" sz="3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</a:t>
            </a:r>
            <a:r>
              <a:rPr lang="en-US" altLang="zh-CN" sz="3000" baseline="-25000" dirty="0" err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</a:t>
            </a: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, C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14</a:t>
            </a:fld>
            <a:endParaRPr lang="en-GB"/>
          </a:p>
        </p:txBody>
      </p:sp>
      <p:pic>
        <p:nvPicPr>
          <p:cNvPr id="6" name="Picture 5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318083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66254"/>
            <a:ext cx="8591872" cy="85849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Instruction Execution and Straight-Line Sequencing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548063" y="2355850"/>
            <a:ext cx="3381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B,R0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548063" y="2076450"/>
            <a:ext cx="3381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A,R0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136775" y="2601913"/>
            <a:ext cx="365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300" i="1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i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85988" y="2601913"/>
            <a:ext cx="280987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zh-CN" altLang="en-CA" sz="13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 </a:t>
            </a:r>
            <a:r>
              <a:rPr lang="en-CA" altLang="zh-CN" sz="13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+ 8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H="1">
            <a:off x="2514600" y="2897188"/>
            <a:ext cx="1887538" cy="1587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28600" y="2076450"/>
            <a:ext cx="1425575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Begin execution here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073400" y="2076450"/>
            <a:ext cx="371475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Move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2136775" y="2043113"/>
            <a:ext cx="365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300" i="1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i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3187700" y="1600200"/>
            <a:ext cx="6080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Contents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1973263" y="1600200"/>
            <a:ext cx="55721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 dirty="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Address</a:t>
            </a:r>
            <a:endParaRPr lang="en-CA" altLang="zh-CN" sz="2400" dirty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2136775" y="5473700"/>
            <a:ext cx="109538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C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2136775" y="4521200"/>
            <a:ext cx="1016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B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2136775" y="3586163"/>
            <a:ext cx="1016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A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5029200" y="4603750"/>
            <a:ext cx="8191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the program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008563" y="4456113"/>
            <a:ext cx="541337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Data for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4730750" y="2454275"/>
            <a:ext cx="63500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3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segment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4730750" y="2322513"/>
            <a:ext cx="6175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3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program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4730750" y="2174875"/>
            <a:ext cx="90170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3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3-instruction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3" name="Line 27"/>
          <p:cNvSpPr>
            <a:spLocks noChangeShapeType="1"/>
          </p:cNvSpPr>
          <p:nvPr/>
        </p:nvSpPr>
        <p:spPr bwMode="auto">
          <a:xfrm flipV="1">
            <a:off x="4402138" y="1846263"/>
            <a:ext cx="1587" cy="4070350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28"/>
          <p:cNvSpPr>
            <a:spLocks noChangeShapeType="1"/>
          </p:cNvSpPr>
          <p:nvPr/>
        </p:nvSpPr>
        <p:spPr bwMode="auto">
          <a:xfrm flipH="1">
            <a:off x="2514600" y="5719763"/>
            <a:ext cx="1887538" cy="1587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29"/>
          <p:cNvSpPr>
            <a:spLocks noChangeShapeType="1"/>
          </p:cNvSpPr>
          <p:nvPr/>
        </p:nvSpPr>
        <p:spPr bwMode="auto">
          <a:xfrm flipH="1">
            <a:off x="2514600" y="4487863"/>
            <a:ext cx="1887538" cy="1587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Line 30"/>
          <p:cNvSpPr>
            <a:spLocks noChangeShapeType="1"/>
          </p:cNvSpPr>
          <p:nvPr/>
        </p:nvSpPr>
        <p:spPr bwMode="auto">
          <a:xfrm flipH="1">
            <a:off x="2514600" y="4767263"/>
            <a:ext cx="1887538" cy="1587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Line 31"/>
          <p:cNvSpPr>
            <a:spLocks noChangeShapeType="1"/>
          </p:cNvSpPr>
          <p:nvPr/>
        </p:nvSpPr>
        <p:spPr bwMode="auto">
          <a:xfrm flipH="1">
            <a:off x="2514600" y="5440363"/>
            <a:ext cx="1887538" cy="1587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Line 32"/>
          <p:cNvSpPr>
            <a:spLocks noChangeShapeType="1"/>
          </p:cNvSpPr>
          <p:nvPr/>
        </p:nvSpPr>
        <p:spPr bwMode="auto">
          <a:xfrm flipH="1">
            <a:off x="2514600" y="3832225"/>
            <a:ext cx="1887538" cy="1588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Line 33"/>
          <p:cNvSpPr>
            <a:spLocks noChangeShapeType="1"/>
          </p:cNvSpPr>
          <p:nvPr/>
        </p:nvSpPr>
        <p:spPr bwMode="auto">
          <a:xfrm flipH="1">
            <a:off x="2514600" y="3552825"/>
            <a:ext cx="1887538" cy="1588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" name="Line 34"/>
          <p:cNvSpPr>
            <a:spLocks noChangeShapeType="1"/>
          </p:cNvSpPr>
          <p:nvPr/>
        </p:nvSpPr>
        <p:spPr bwMode="auto">
          <a:xfrm flipV="1">
            <a:off x="2514600" y="1846263"/>
            <a:ext cx="1588" cy="4070350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Line 35"/>
          <p:cNvSpPr>
            <a:spLocks noChangeShapeType="1"/>
          </p:cNvSpPr>
          <p:nvPr/>
        </p:nvSpPr>
        <p:spPr bwMode="auto">
          <a:xfrm flipH="1">
            <a:off x="2514600" y="2027238"/>
            <a:ext cx="1887538" cy="1587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Line 36"/>
          <p:cNvSpPr>
            <a:spLocks noChangeShapeType="1"/>
          </p:cNvSpPr>
          <p:nvPr/>
        </p:nvSpPr>
        <p:spPr bwMode="auto">
          <a:xfrm flipH="1">
            <a:off x="2514600" y="2322513"/>
            <a:ext cx="1887538" cy="1587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Line 37"/>
          <p:cNvSpPr>
            <a:spLocks noChangeShapeType="1"/>
          </p:cNvSpPr>
          <p:nvPr/>
        </p:nvSpPr>
        <p:spPr bwMode="auto">
          <a:xfrm flipH="1">
            <a:off x="2514600" y="2601913"/>
            <a:ext cx="1887538" cy="1587"/>
          </a:xfrm>
          <a:prstGeom prst="line">
            <a:avLst/>
          </a:prstGeom>
          <a:noFill/>
          <a:ln w="158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Freeform 38"/>
          <p:cNvSpPr>
            <a:spLocks/>
          </p:cNvSpPr>
          <p:nvPr/>
        </p:nvSpPr>
        <p:spPr bwMode="auto">
          <a:xfrm>
            <a:off x="4516438" y="4619625"/>
            <a:ext cx="98425" cy="33338"/>
          </a:xfrm>
          <a:custGeom>
            <a:avLst/>
            <a:gdLst>
              <a:gd name="T0" fmla="*/ 2147483647 w 6"/>
              <a:gd name="T1" fmla="*/ 0 h 2"/>
              <a:gd name="T2" fmla="*/ 0 w 6"/>
              <a:gd name="T3" fmla="*/ 2147483647 h 2"/>
              <a:gd name="T4" fmla="*/ 2147483647 w 6"/>
              <a:gd name="T5" fmla="*/ 2147483647 h 2"/>
              <a:gd name="T6" fmla="*/ 2147483647 w 6"/>
              <a:gd name="T7" fmla="*/ 2147483647 h 2"/>
              <a:gd name="T8" fmla="*/ 2147483647 w 6"/>
              <a:gd name="T9" fmla="*/ 0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2"/>
              <a:gd name="T17" fmla="*/ 6 w 6"/>
              <a:gd name="T18" fmla="*/ 2 h 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2">
                <a:moveTo>
                  <a:pt x="6" y="0"/>
                </a:moveTo>
                <a:lnTo>
                  <a:pt x="0" y="1"/>
                </a:lnTo>
                <a:lnTo>
                  <a:pt x="6" y="2"/>
                </a:lnTo>
                <a:lnTo>
                  <a:pt x="6" y="1"/>
                </a:lnTo>
                <a:lnTo>
                  <a:pt x="6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40"/>
          <p:cNvSpPr>
            <a:spLocks noChangeShapeType="1"/>
          </p:cNvSpPr>
          <p:nvPr/>
        </p:nvSpPr>
        <p:spPr bwMode="auto">
          <a:xfrm>
            <a:off x="4632325" y="4635500"/>
            <a:ext cx="246063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Rectangle 41"/>
          <p:cNvSpPr>
            <a:spLocks noChangeArrowheads="1"/>
          </p:cNvSpPr>
          <p:nvPr/>
        </p:nvSpPr>
        <p:spPr bwMode="auto">
          <a:xfrm>
            <a:off x="3073400" y="2355850"/>
            <a:ext cx="269875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2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Add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2136775" y="2322513"/>
            <a:ext cx="365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zh-CN" sz="1300" i="1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i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2185988" y="2322513"/>
            <a:ext cx="280987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zh-CN" altLang="en-CA" sz="13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 </a:t>
            </a:r>
            <a:r>
              <a:rPr lang="en-CA" altLang="zh-CN" sz="1300">
                <a:solidFill>
                  <a:srgbClr val="000000"/>
                </a:solidFill>
                <a:latin typeface="Nimbus Roman No9 L" charset="0"/>
                <a:ea typeface="SimSun" pitchFamily="2" charset="-122"/>
              </a:rPr>
              <a:t>+ 4</a:t>
            </a:r>
            <a:endParaRPr lang="en-CA" altLang="zh-CN" sz="240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" name="Freeform 44"/>
          <p:cNvSpPr>
            <a:spLocks/>
          </p:cNvSpPr>
          <p:nvPr/>
        </p:nvSpPr>
        <p:spPr bwMode="auto">
          <a:xfrm>
            <a:off x="3449638" y="3109913"/>
            <a:ext cx="17462" cy="15875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2147483647 h 1"/>
              <a:gd name="T6" fmla="*/ 2147483647 w 1"/>
              <a:gd name="T7" fmla="*/ 0 h 1"/>
              <a:gd name="T8" fmla="*/ 0 w 1"/>
              <a:gd name="T9" fmla="*/ 0 h 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1"/>
              <a:gd name="T17" fmla="*/ 1 w 1"/>
              <a:gd name="T18" fmla="*/ 1 h 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45"/>
          <p:cNvSpPr>
            <a:spLocks/>
          </p:cNvSpPr>
          <p:nvPr/>
        </p:nvSpPr>
        <p:spPr bwMode="auto">
          <a:xfrm>
            <a:off x="3449638" y="3208338"/>
            <a:ext cx="17462" cy="15875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2147483647 h 1"/>
              <a:gd name="T6" fmla="*/ 2147483647 w 1"/>
              <a:gd name="T7" fmla="*/ 0 h 1"/>
              <a:gd name="T8" fmla="*/ 0 w 1"/>
              <a:gd name="T9" fmla="*/ 0 h 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1"/>
              <a:gd name="T17" fmla="*/ 1 w 1"/>
              <a:gd name="T18" fmla="*/ 1 h 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46"/>
          <p:cNvSpPr>
            <a:spLocks/>
          </p:cNvSpPr>
          <p:nvPr/>
        </p:nvSpPr>
        <p:spPr bwMode="auto">
          <a:xfrm>
            <a:off x="3449638" y="3322638"/>
            <a:ext cx="17462" cy="17462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2147483647 h 1"/>
              <a:gd name="T6" fmla="*/ 2147483647 w 1"/>
              <a:gd name="T7" fmla="*/ 0 h 1"/>
              <a:gd name="T8" fmla="*/ 0 w 1"/>
              <a:gd name="T9" fmla="*/ 0 h 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1"/>
              <a:gd name="T17" fmla="*/ 1 w 1"/>
              <a:gd name="T18" fmla="*/ 1 h 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Freeform 47"/>
          <p:cNvSpPr>
            <a:spLocks/>
          </p:cNvSpPr>
          <p:nvPr/>
        </p:nvSpPr>
        <p:spPr bwMode="auto">
          <a:xfrm>
            <a:off x="3449638" y="4044950"/>
            <a:ext cx="17462" cy="174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2147483647 h 1"/>
              <a:gd name="T6" fmla="*/ 2147483647 w 1"/>
              <a:gd name="T7" fmla="*/ 0 h 1"/>
              <a:gd name="T8" fmla="*/ 0 w 1"/>
              <a:gd name="T9" fmla="*/ 0 h 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1"/>
              <a:gd name="T17" fmla="*/ 1 w 1"/>
              <a:gd name="T18" fmla="*/ 1 h 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" name="Freeform 48"/>
          <p:cNvSpPr>
            <a:spLocks/>
          </p:cNvSpPr>
          <p:nvPr/>
        </p:nvSpPr>
        <p:spPr bwMode="auto">
          <a:xfrm>
            <a:off x="3449638" y="4143375"/>
            <a:ext cx="17462" cy="174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2147483647 h 1"/>
              <a:gd name="T6" fmla="*/ 2147483647 w 1"/>
              <a:gd name="T7" fmla="*/ 0 h 1"/>
              <a:gd name="T8" fmla="*/ 0 w 1"/>
              <a:gd name="T9" fmla="*/ 0 h 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1"/>
              <a:gd name="T17" fmla="*/ 1 w 1"/>
              <a:gd name="T18" fmla="*/ 1 h 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49"/>
          <p:cNvSpPr>
            <a:spLocks/>
          </p:cNvSpPr>
          <p:nvPr/>
        </p:nvSpPr>
        <p:spPr bwMode="auto">
          <a:xfrm>
            <a:off x="3449638" y="4259263"/>
            <a:ext cx="17462" cy="15875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2147483647 h 1"/>
              <a:gd name="T6" fmla="*/ 2147483647 w 1"/>
              <a:gd name="T7" fmla="*/ 0 h 1"/>
              <a:gd name="T8" fmla="*/ 0 w 1"/>
              <a:gd name="T9" fmla="*/ 0 h 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1"/>
              <a:gd name="T17" fmla="*/ 1 w 1"/>
              <a:gd name="T18" fmla="*/ 1 h 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50"/>
          <p:cNvSpPr>
            <a:spLocks/>
          </p:cNvSpPr>
          <p:nvPr/>
        </p:nvSpPr>
        <p:spPr bwMode="auto">
          <a:xfrm>
            <a:off x="3449638" y="5013325"/>
            <a:ext cx="17462" cy="174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2147483647 h 1"/>
              <a:gd name="T6" fmla="*/ 2147483647 w 1"/>
              <a:gd name="T7" fmla="*/ 0 h 1"/>
              <a:gd name="T8" fmla="*/ 0 w 1"/>
              <a:gd name="T9" fmla="*/ 0 h 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1"/>
              <a:gd name="T17" fmla="*/ 1 w 1"/>
              <a:gd name="T18" fmla="*/ 1 h 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Freeform 51"/>
          <p:cNvSpPr>
            <a:spLocks/>
          </p:cNvSpPr>
          <p:nvPr/>
        </p:nvSpPr>
        <p:spPr bwMode="auto">
          <a:xfrm>
            <a:off x="3449638" y="5111750"/>
            <a:ext cx="17462" cy="174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2147483647 h 1"/>
              <a:gd name="T6" fmla="*/ 2147483647 w 1"/>
              <a:gd name="T7" fmla="*/ 0 h 1"/>
              <a:gd name="T8" fmla="*/ 0 w 1"/>
              <a:gd name="T9" fmla="*/ 0 h 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1"/>
              <a:gd name="T17" fmla="*/ 1 w 1"/>
              <a:gd name="T18" fmla="*/ 1 h 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Freeform 52"/>
          <p:cNvSpPr>
            <a:spLocks/>
          </p:cNvSpPr>
          <p:nvPr/>
        </p:nvSpPr>
        <p:spPr bwMode="auto">
          <a:xfrm>
            <a:off x="3449638" y="5227638"/>
            <a:ext cx="17462" cy="15875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2147483647 h 1"/>
              <a:gd name="T6" fmla="*/ 2147483647 w 1"/>
              <a:gd name="T7" fmla="*/ 0 h 1"/>
              <a:gd name="T8" fmla="*/ 0 w 1"/>
              <a:gd name="T9" fmla="*/ 0 h 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"/>
              <a:gd name="T16" fmla="*/ 0 h 1"/>
              <a:gd name="T17" fmla="*/ 1 w 1"/>
              <a:gd name="T18" fmla="*/ 1 h 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Freeform 53"/>
          <p:cNvSpPr>
            <a:spLocks/>
          </p:cNvSpPr>
          <p:nvPr/>
        </p:nvSpPr>
        <p:spPr bwMode="auto">
          <a:xfrm>
            <a:off x="4500563" y="2027238"/>
            <a:ext cx="98425" cy="442912"/>
          </a:xfrm>
          <a:custGeom>
            <a:avLst/>
            <a:gdLst>
              <a:gd name="T0" fmla="*/ 0 w 6"/>
              <a:gd name="T1" fmla="*/ 0 h 27"/>
              <a:gd name="T2" fmla="*/ 2147483647 w 6"/>
              <a:gd name="T3" fmla="*/ 2147483647 h 27"/>
              <a:gd name="T4" fmla="*/ 2147483647 w 6"/>
              <a:gd name="T5" fmla="*/ 2147483647 h 27"/>
              <a:gd name="T6" fmla="*/ 2147483647 w 6"/>
              <a:gd name="T7" fmla="*/ 2147483647 h 27"/>
              <a:gd name="T8" fmla="*/ 2147483647 w 6"/>
              <a:gd name="T9" fmla="*/ 2147483647 h 27"/>
              <a:gd name="T10" fmla="*/ 2147483647 w 6"/>
              <a:gd name="T11" fmla="*/ 2147483647 h 27"/>
              <a:gd name="T12" fmla="*/ 2147483647 w 6"/>
              <a:gd name="T13" fmla="*/ 2147483647 h 27"/>
              <a:gd name="T14" fmla="*/ 2147483647 w 6"/>
              <a:gd name="T15" fmla="*/ 2147483647 h 27"/>
              <a:gd name="T16" fmla="*/ 2147483647 w 6"/>
              <a:gd name="T17" fmla="*/ 2147483647 h 27"/>
              <a:gd name="T18" fmla="*/ 2147483647 w 6"/>
              <a:gd name="T19" fmla="*/ 2147483647 h 27"/>
              <a:gd name="T20" fmla="*/ 2147483647 w 6"/>
              <a:gd name="T21" fmla="*/ 2147483647 h 27"/>
              <a:gd name="T22" fmla="*/ 2147483647 w 6"/>
              <a:gd name="T23" fmla="*/ 2147483647 h 27"/>
              <a:gd name="T24" fmla="*/ 2147483647 w 6"/>
              <a:gd name="T25" fmla="*/ 2147483647 h 27"/>
              <a:gd name="T26" fmla="*/ 2147483647 w 6"/>
              <a:gd name="T27" fmla="*/ 2147483647 h 27"/>
              <a:gd name="T28" fmla="*/ 2147483647 w 6"/>
              <a:gd name="T29" fmla="*/ 2147483647 h 2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"/>
              <a:gd name="T46" fmla="*/ 0 h 27"/>
              <a:gd name="T47" fmla="*/ 6 w 6"/>
              <a:gd name="T48" fmla="*/ 27 h 27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" h="27">
                <a:moveTo>
                  <a:pt x="0" y="0"/>
                </a:moveTo>
                <a:lnTo>
                  <a:pt x="2" y="1"/>
                </a:lnTo>
                <a:lnTo>
                  <a:pt x="3" y="1"/>
                </a:lnTo>
                <a:lnTo>
                  <a:pt x="3" y="2"/>
                </a:lnTo>
                <a:lnTo>
                  <a:pt x="3" y="3"/>
                </a:lnTo>
                <a:lnTo>
                  <a:pt x="3" y="7"/>
                </a:lnTo>
                <a:lnTo>
                  <a:pt x="3" y="12"/>
                </a:lnTo>
                <a:lnTo>
                  <a:pt x="3" y="17"/>
                </a:lnTo>
                <a:lnTo>
                  <a:pt x="3" y="22"/>
                </a:lnTo>
                <a:lnTo>
                  <a:pt x="3" y="23"/>
                </a:lnTo>
                <a:lnTo>
                  <a:pt x="3" y="25"/>
                </a:lnTo>
                <a:lnTo>
                  <a:pt x="4" y="26"/>
                </a:lnTo>
                <a:lnTo>
                  <a:pt x="6" y="27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9" name="Freeform 54"/>
          <p:cNvSpPr>
            <a:spLocks/>
          </p:cNvSpPr>
          <p:nvPr/>
        </p:nvSpPr>
        <p:spPr bwMode="auto">
          <a:xfrm>
            <a:off x="4500563" y="2470150"/>
            <a:ext cx="98425" cy="442913"/>
          </a:xfrm>
          <a:custGeom>
            <a:avLst/>
            <a:gdLst>
              <a:gd name="T0" fmla="*/ 0 w 6"/>
              <a:gd name="T1" fmla="*/ 2147483647 h 27"/>
              <a:gd name="T2" fmla="*/ 2147483647 w 6"/>
              <a:gd name="T3" fmla="*/ 2147483647 h 27"/>
              <a:gd name="T4" fmla="*/ 2147483647 w 6"/>
              <a:gd name="T5" fmla="*/ 2147483647 h 27"/>
              <a:gd name="T6" fmla="*/ 2147483647 w 6"/>
              <a:gd name="T7" fmla="*/ 2147483647 h 27"/>
              <a:gd name="T8" fmla="*/ 2147483647 w 6"/>
              <a:gd name="T9" fmla="*/ 2147483647 h 27"/>
              <a:gd name="T10" fmla="*/ 2147483647 w 6"/>
              <a:gd name="T11" fmla="*/ 2147483647 h 27"/>
              <a:gd name="T12" fmla="*/ 2147483647 w 6"/>
              <a:gd name="T13" fmla="*/ 2147483647 h 27"/>
              <a:gd name="T14" fmla="*/ 2147483647 w 6"/>
              <a:gd name="T15" fmla="*/ 2147483647 h 27"/>
              <a:gd name="T16" fmla="*/ 2147483647 w 6"/>
              <a:gd name="T17" fmla="*/ 2147483647 h 27"/>
              <a:gd name="T18" fmla="*/ 2147483647 w 6"/>
              <a:gd name="T19" fmla="*/ 2147483647 h 27"/>
              <a:gd name="T20" fmla="*/ 2147483647 w 6"/>
              <a:gd name="T21" fmla="*/ 2147483647 h 27"/>
              <a:gd name="T22" fmla="*/ 2147483647 w 6"/>
              <a:gd name="T23" fmla="*/ 2147483647 h 27"/>
              <a:gd name="T24" fmla="*/ 2147483647 w 6"/>
              <a:gd name="T25" fmla="*/ 2147483647 h 27"/>
              <a:gd name="T26" fmla="*/ 2147483647 w 6"/>
              <a:gd name="T27" fmla="*/ 0 h 2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"/>
              <a:gd name="T43" fmla="*/ 0 h 27"/>
              <a:gd name="T44" fmla="*/ 6 w 6"/>
              <a:gd name="T45" fmla="*/ 27 h 27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" h="27">
                <a:moveTo>
                  <a:pt x="0" y="27"/>
                </a:moveTo>
                <a:lnTo>
                  <a:pt x="2" y="26"/>
                </a:lnTo>
                <a:lnTo>
                  <a:pt x="3" y="25"/>
                </a:lnTo>
                <a:lnTo>
                  <a:pt x="3" y="24"/>
                </a:lnTo>
                <a:lnTo>
                  <a:pt x="3" y="20"/>
                </a:lnTo>
                <a:lnTo>
                  <a:pt x="3" y="15"/>
                </a:lnTo>
                <a:lnTo>
                  <a:pt x="3" y="9"/>
                </a:lnTo>
                <a:lnTo>
                  <a:pt x="3" y="5"/>
                </a:lnTo>
                <a:lnTo>
                  <a:pt x="3" y="3"/>
                </a:lnTo>
                <a:lnTo>
                  <a:pt x="3" y="2"/>
                </a:lnTo>
                <a:lnTo>
                  <a:pt x="3" y="1"/>
                </a:lnTo>
                <a:lnTo>
                  <a:pt x="4" y="1"/>
                </a:lnTo>
                <a:lnTo>
                  <a:pt x="6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" name="Freeform 55"/>
          <p:cNvSpPr>
            <a:spLocks/>
          </p:cNvSpPr>
          <p:nvPr/>
        </p:nvSpPr>
        <p:spPr bwMode="auto">
          <a:xfrm>
            <a:off x="4500563" y="3668713"/>
            <a:ext cx="114300" cy="49212"/>
          </a:xfrm>
          <a:custGeom>
            <a:avLst/>
            <a:gdLst>
              <a:gd name="T0" fmla="*/ 2147483647 w 7"/>
              <a:gd name="T1" fmla="*/ 0 h 3"/>
              <a:gd name="T2" fmla="*/ 0 w 7"/>
              <a:gd name="T3" fmla="*/ 2147483647 h 3"/>
              <a:gd name="T4" fmla="*/ 2147483647 w 7"/>
              <a:gd name="T5" fmla="*/ 2147483647 h 3"/>
              <a:gd name="T6" fmla="*/ 2147483647 w 7"/>
              <a:gd name="T7" fmla="*/ 2147483647 h 3"/>
              <a:gd name="T8" fmla="*/ 2147483647 w 7"/>
              <a:gd name="T9" fmla="*/ 0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"/>
              <a:gd name="T16" fmla="*/ 0 h 3"/>
              <a:gd name="T17" fmla="*/ 7 w 7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" h="3">
                <a:moveTo>
                  <a:pt x="7" y="0"/>
                </a:moveTo>
                <a:lnTo>
                  <a:pt x="0" y="1"/>
                </a:lnTo>
                <a:lnTo>
                  <a:pt x="7" y="3"/>
                </a:lnTo>
                <a:lnTo>
                  <a:pt x="7" y="1"/>
                </a:lnTo>
                <a:lnTo>
                  <a:pt x="7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Freeform 57"/>
          <p:cNvSpPr>
            <a:spLocks/>
          </p:cNvSpPr>
          <p:nvPr/>
        </p:nvSpPr>
        <p:spPr bwMode="auto">
          <a:xfrm>
            <a:off x="4614863" y="3684588"/>
            <a:ext cx="279400" cy="885825"/>
          </a:xfrm>
          <a:custGeom>
            <a:avLst/>
            <a:gdLst>
              <a:gd name="T0" fmla="*/ 0 w 17"/>
              <a:gd name="T1" fmla="*/ 0 h 54"/>
              <a:gd name="T2" fmla="*/ 2147483647 w 17"/>
              <a:gd name="T3" fmla="*/ 0 h 54"/>
              <a:gd name="T4" fmla="*/ 2147483647 w 17"/>
              <a:gd name="T5" fmla="*/ 2147483647 h 54"/>
              <a:gd name="T6" fmla="*/ 0 60000 65536"/>
              <a:gd name="T7" fmla="*/ 0 60000 65536"/>
              <a:gd name="T8" fmla="*/ 0 60000 65536"/>
              <a:gd name="T9" fmla="*/ 0 w 17"/>
              <a:gd name="T10" fmla="*/ 0 h 54"/>
              <a:gd name="T11" fmla="*/ 17 w 17"/>
              <a:gd name="T12" fmla="*/ 54 h 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" h="54">
                <a:moveTo>
                  <a:pt x="0" y="0"/>
                </a:moveTo>
                <a:lnTo>
                  <a:pt x="17" y="0"/>
                </a:lnTo>
                <a:lnTo>
                  <a:pt x="17" y="54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58"/>
          <p:cNvSpPr>
            <a:spLocks/>
          </p:cNvSpPr>
          <p:nvPr/>
        </p:nvSpPr>
        <p:spPr bwMode="auto">
          <a:xfrm>
            <a:off x="4500563" y="5554663"/>
            <a:ext cx="114300" cy="33337"/>
          </a:xfrm>
          <a:custGeom>
            <a:avLst/>
            <a:gdLst>
              <a:gd name="T0" fmla="*/ 2147483647 w 7"/>
              <a:gd name="T1" fmla="*/ 0 h 2"/>
              <a:gd name="T2" fmla="*/ 0 w 7"/>
              <a:gd name="T3" fmla="*/ 2147483647 h 2"/>
              <a:gd name="T4" fmla="*/ 2147483647 w 7"/>
              <a:gd name="T5" fmla="*/ 2147483647 h 2"/>
              <a:gd name="T6" fmla="*/ 2147483647 w 7"/>
              <a:gd name="T7" fmla="*/ 2147483647 h 2"/>
              <a:gd name="T8" fmla="*/ 2147483647 w 7"/>
              <a:gd name="T9" fmla="*/ 0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"/>
              <a:gd name="T16" fmla="*/ 0 h 2"/>
              <a:gd name="T17" fmla="*/ 7 w 7"/>
              <a:gd name="T18" fmla="*/ 2 h 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" h="2">
                <a:moveTo>
                  <a:pt x="7" y="0"/>
                </a:moveTo>
                <a:lnTo>
                  <a:pt x="0" y="1"/>
                </a:lnTo>
                <a:lnTo>
                  <a:pt x="7" y="2"/>
                </a:lnTo>
                <a:lnTo>
                  <a:pt x="7" y="1"/>
                </a:lnTo>
                <a:lnTo>
                  <a:pt x="7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60"/>
          <p:cNvSpPr>
            <a:spLocks/>
          </p:cNvSpPr>
          <p:nvPr/>
        </p:nvSpPr>
        <p:spPr bwMode="auto">
          <a:xfrm>
            <a:off x="4614863" y="4702175"/>
            <a:ext cx="279400" cy="869950"/>
          </a:xfrm>
          <a:custGeom>
            <a:avLst/>
            <a:gdLst>
              <a:gd name="T0" fmla="*/ 0 w 17"/>
              <a:gd name="T1" fmla="*/ 2147483647 h 53"/>
              <a:gd name="T2" fmla="*/ 2147483647 w 17"/>
              <a:gd name="T3" fmla="*/ 2147483647 h 53"/>
              <a:gd name="T4" fmla="*/ 2147483647 w 17"/>
              <a:gd name="T5" fmla="*/ 0 h 53"/>
              <a:gd name="T6" fmla="*/ 0 60000 65536"/>
              <a:gd name="T7" fmla="*/ 0 60000 65536"/>
              <a:gd name="T8" fmla="*/ 0 60000 65536"/>
              <a:gd name="T9" fmla="*/ 0 w 17"/>
              <a:gd name="T10" fmla="*/ 0 h 53"/>
              <a:gd name="T11" fmla="*/ 17 w 17"/>
              <a:gd name="T12" fmla="*/ 53 h 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" h="53">
                <a:moveTo>
                  <a:pt x="0" y="53"/>
                </a:moveTo>
                <a:lnTo>
                  <a:pt x="17" y="53"/>
                </a:lnTo>
                <a:lnTo>
                  <a:pt x="17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Text Box 62"/>
          <p:cNvSpPr txBox="1">
            <a:spLocks noChangeArrowheads="1"/>
          </p:cNvSpPr>
          <p:nvPr/>
        </p:nvSpPr>
        <p:spPr bwMode="auto">
          <a:xfrm>
            <a:off x="5743353" y="1268760"/>
            <a:ext cx="3293143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Assumptions:</a:t>
            </a:r>
          </a:p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- One memory operand</a:t>
            </a:r>
          </a:p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per instruction</a:t>
            </a:r>
          </a:p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- 32-bit word length</a:t>
            </a:r>
          </a:p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- Memory is byte</a:t>
            </a:r>
          </a:p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addressable</a:t>
            </a:r>
          </a:p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- Full memory address</a:t>
            </a:r>
          </a:p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can be directly specified</a:t>
            </a:r>
          </a:p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in a single-word instruction</a:t>
            </a:r>
          </a:p>
        </p:txBody>
      </p:sp>
      <p:sp>
        <p:nvSpPr>
          <p:cNvPr id="55" name="Text Box 63"/>
          <p:cNvSpPr txBox="1">
            <a:spLocks noChangeArrowheads="1"/>
          </p:cNvSpPr>
          <p:nvPr/>
        </p:nvSpPr>
        <p:spPr bwMode="auto">
          <a:xfrm>
            <a:off x="6080124" y="4684713"/>
            <a:ext cx="2668339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Two-phase procedure</a:t>
            </a:r>
          </a:p>
          <a:p>
            <a:pPr eaLnBrk="1" hangingPunct="1">
              <a:buFontTx/>
              <a:buChar char="-"/>
            </a:pPr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Instruction fetch</a:t>
            </a:r>
          </a:p>
          <a:p>
            <a:pPr eaLnBrk="1" hangingPunct="1">
              <a:buFontTx/>
              <a:buChar char="-"/>
            </a:pPr>
            <a:r>
              <a:rPr lang="en-US" altLang="zh-CN" sz="22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Instruction execute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15</a:t>
            </a:fld>
            <a:endParaRPr lang="en-GB"/>
          </a:p>
        </p:txBody>
      </p:sp>
      <p:pic>
        <p:nvPicPr>
          <p:cNvPr id="56" name="Picture 55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422912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5" grpId="0"/>
      <p:bldP spid="5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235357" y="1844824"/>
            <a:ext cx="691276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900" dirty="0"/>
              <a:t>END</a:t>
            </a:r>
            <a:endParaRPr lang="en-GB" sz="2000" dirty="0"/>
          </a:p>
        </p:txBody>
      </p:sp>
      <p:pic>
        <p:nvPicPr>
          <p:cNvPr id="5" name="Picture 4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4876800"/>
            <a:ext cx="59361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Lecturer : Hussein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Hamud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Mohamed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8632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2576" y="1552724"/>
            <a:ext cx="8719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size (Word length)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The maximum number of bits of data that the CPU can process at one time (8 bits, 16 bits, 32 bits, or 64 bits)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259632" y="260648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size or Word length</a:t>
            </a:r>
          </a:p>
        </p:txBody>
      </p:sp>
      <p:pic>
        <p:nvPicPr>
          <p:cNvPr id="7" name="Picture 6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198874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698563"/>
            <a:ext cx="8568952" cy="20518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2802"/>
              </a:lnSpc>
              <a:buClrTx/>
              <a:buSzTx/>
              <a:buNone/>
              <a:tabLst>
                <a:tab pos="50800" algn="l"/>
                <a:tab pos="1676400" algn="l"/>
              </a:tabLst>
              <a:defRPr/>
            </a:pPr>
            <a:r>
              <a:rPr lang="en-US" dirty="0"/>
              <a:t>		</a:t>
            </a:r>
            <a:endParaRPr lang="en-US" sz="2802" dirty="0">
              <a:latin typeface="Calibri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50800" algn="l"/>
                <a:tab pos="1676400" algn="l"/>
              </a:tabLst>
              <a:defRPr/>
            </a:pPr>
            <a:endParaRPr lang="en-US" sz="2802" dirty="0">
              <a:latin typeface="Calibri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50800" algn="l"/>
                <a:tab pos="1676400" algn="l"/>
              </a:tabLst>
              <a:defRPr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50800" algn="l"/>
                <a:tab pos="1676400" algn="l"/>
              </a:tabLst>
              <a:defRPr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ts val="3374"/>
              </a:lnSpc>
              <a:buClrTx/>
              <a:buSzTx/>
              <a:buNone/>
              <a:tabLst>
                <a:tab pos="50800" algn="l"/>
                <a:tab pos="1676400" algn="l"/>
              </a:tabLst>
              <a:defRPr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Little Endian (e.g., in DEC, Intel)</a:t>
            </a:r>
          </a:p>
          <a:p>
            <a:pPr marL="0" marR="0" lvl="0" indent="0" defTabSz="914400" eaLnBrk="1" fontAlgn="auto" latinLnBrk="0" hangingPunct="1">
              <a:lnSpc>
                <a:spcPts val="3360"/>
              </a:lnSpc>
              <a:buClrTx/>
              <a:buSzTx/>
              <a:buNone/>
              <a:tabLst>
                <a:tab pos="50800" algn="l"/>
                <a:tab pos="1676400" algn="l"/>
              </a:tabLst>
              <a:defRPr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 low order byte stored at lowest address</a:t>
            </a:r>
          </a:p>
          <a:p>
            <a:pPr marL="0" marR="0" lvl="0" indent="0" defTabSz="914400" eaLnBrk="1" fontAlgn="auto" latinLnBrk="0" hangingPunct="1">
              <a:lnSpc>
                <a:spcPts val="3360"/>
              </a:lnSpc>
              <a:buClrTx/>
              <a:buSzTx/>
              <a:buNone/>
              <a:tabLst>
                <a:tab pos="50800" algn="l"/>
                <a:tab pos="1676400" algn="l"/>
              </a:tabLst>
              <a:defRPr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 byte0 byte1 byte2 byte3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6200"/>
            <a:ext cx="8712968" cy="1954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15616" y="3174067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Example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7" name="Picture 6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5400" y="5867400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9300" y="6313488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 dirty="0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129472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30190" y="548680"/>
            <a:ext cx="2693938" cy="36548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802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Big Endian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721548"/>
            <a:ext cx="8343840" cy="159017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3198"/>
              </a:lnSpc>
              <a:buClrTx/>
              <a:buSzTx/>
              <a:buNone/>
              <a:tabLst>
                <a:tab pos="342900" algn="l"/>
              </a:tabLst>
              <a:defRPr/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Big Endian (e.g., in IBM, </a:t>
            </a:r>
            <a:r>
              <a:rPr lang="en-US" sz="319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Motorolla</a:t>
            </a: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Sun, HP)</a:t>
            </a: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342900" algn="l"/>
              </a:tabLst>
              <a:defRPr/>
            </a:pPr>
            <a:endParaRPr lang="en-US" sz="3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ts val="3608"/>
              </a:lnSpc>
              <a:buClrTx/>
              <a:buSzTx/>
              <a:buNone/>
              <a:tabLst>
                <a:tab pos="342900" algn="l"/>
              </a:tabLst>
              <a:defRPr/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	» high order byte stored at lowest address</a:t>
            </a:r>
          </a:p>
          <a:p>
            <a:pPr marL="0" marR="0" lvl="0" indent="0" defTabSz="914400" eaLnBrk="1" fontAlgn="auto" latinLnBrk="0" hangingPunct="1">
              <a:lnSpc>
                <a:spcPts val="1000"/>
              </a:lnSpc>
              <a:buClrTx/>
              <a:buSzTx/>
              <a:buNone/>
              <a:tabLst>
                <a:tab pos="342900" algn="l"/>
              </a:tabLst>
              <a:defRPr/>
            </a:pPr>
            <a:endParaRPr lang="en-US" sz="319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ts val="3608"/>
              </a:lnSpc>
              <a:buClrTx/>
              <a:buSzTx/>
              <a:buNone/>
              <a:tabLst>
                <a:tab pos="342900" algn="l"/>
              </a:tabLst>
              <a:defRPr/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	» byte3 byte2 byte1 byte0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4062574"/>
            <a:ext cx="8640960" cy="138499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ts val="3198"/>
              </a:lnSpc>
              <a:buClrTx/>
              <a:buSzTx/>
              <a:buNone/>
              <a:tabLst>
                <a:tab pos="342900" algn="l"/>
              </a:tabLst>
              <a:defRPr/>
            </a:pPr>
            <a:r>
              <a:rPr lang="en-US" sz="3198" dirty="0">
                <a:latin typeface="Times New Roman"/>
              </a:rPr>
              <a:t>•  </a:t>
            </a: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Programmers/protocols should be careful </a:t>
            </a:r>
          </a:p>
          <a:p>
            <a:pPr marL="0" marR="0" lvl="0" indent="0" algn="just" defTabSz="914400" eaLnBrk="1" fontAlgn="auto" latinLnBrk="0" hangingPunct="1">
              <a:lnSpc>
                <a:spcPts val="3841"/>
              </a:lnSpc>
              <a:buClrTx/>
              <a:buSzTx/>
              <a:buNone/>
              <a:tabLst>
                <a:tab pos="342900" algn="l"/>
              </a:tabLst>
              <a:defRPr/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	when transferring binary data between Big </a:t>
            </a:r>
          </a:p>
          <a:p>
            <a:pPr marL="0" marR="0" lvl="0" indent="0" algn="just" defTabSz="914400" eaLnBrk="1" fontAlgn="auto" latinLnBrk="0" hangingPunct="1">
              <a:lnSpc>
                <a:spcPts val="3841"/>
              </a:lnSpc>
              <a:buClrTx/>
              <a:buSzTx/>
              <a:buNone/>
              <a:tabLst>
                <a:tab pos="342900" algn="l"/>
              </a:tabLst>
              <a:defRPr/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Endian and Little Endian machines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7" name="Picture 6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157318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39" y="1340768"/>
            <a:ext cx="7752443" cy="41344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98"/>
              </a:lnSpc>
            </a:pPr>
            <a:r>
              <a:rPr lang="en-US" sz="3198" dirty="0">
                <a:latin typeface="Times New Roman"/>
              </a:rPr>
              <a:t>• </a:t>
            </a: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 case of 16 bit data, aligned words begin at</a:t>
            </a:r>
            <a:r>
              <a:rPr lang="en-US" sz="3198" dirty="0">
                <a:latin typeface="Calibri"/>
              </a:rPr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3821" y="1828549"/>
            <a:ext cx="7138173" cy="41036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98"/>
              </a:lnSpc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 addresses of 0,2,4,……………………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033" y="2413806"/>
            <a:ext cx="7752443" cy="41344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98"/>
              </a:lnSpc>
            </a:pPr>
            <a:r>
              <a:rPr lang="en-US" sz="3198" dirty="0">
                <a:latin typeface="Times New Roman"/>
              </a:rPr>
              <a:t>• </a:t>
            </a:r>
            <a:r>
              <a:rPr lang="en-US" sz="3198" dirty="0">
                <a:latin typeface="Calibri"/>
              </a:rPr>
              <a:t>In case of 32 bit data, aligned words begin at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3414" y="2901587"/>
            <a:ext cx="7308091" cy="41036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98"/>
              </a:lnSpc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 address of 0,4,8,………………………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221" y="3486844"/>
            <a:ext cx="7752443" cy="41344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98"/>
              </a:lnSpc>
            </a:pPr>
            <a:r>
              <a:rPr lang="en-US" sz="3198" dirty="0">
                <a:latin typeface="Times New Roman"/>
              </a:rPr>
              <a:t>• </a:t>
            </a: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 case of 64 bit data, aligned words begin at</a:t>
            </a:r>
            <a:r>
              <a:rPr lang="en-US" sz="3198" dirty="0">
                <a:latin typeface="Calibri"/>
              </a:rPr>
              <a:t>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602" y="3974625"/>
            <a:ext cx="7240765" cy="41036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98"/>
              </a:lnSpc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 addresses of 0,8,16,…………………...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815" y="4559881"/>
            <a:ext cx="7757829" cy="41344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98"/>
              </a:lnSpc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 some cases words can start at an arbitrary</a:t>
            </a:r>
            <a:r>
              <a:rPr lang="en-US" sz="3198" dirty="0">
                <a:latin typeface="Calibri"/>
              </a:rPr>
              <a:t>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3414" y="5047663"/>
            <a:ext cx="6882782" cy="416076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98"/>
              </a:lnSpc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 address also then, we say that word</a:t>
            </a:r>
            <a:r>
              <a:rPr lang="en-US" sz="3198" dirty="0">
                <a:latin typeface="Calibri"/>
              </a:rPr>
              <a:t>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3821" y="5535444"/>
            <a:ext cx="3863494" cy="416076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98"/>
              </a:lnSpc>
            </a:pPr>
            <a:r>
              <a:rPr lang="en-US" sz="31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locations are unaligned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835696" y="260648"/>
            <a:ext cx="4824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Word Alignment </a:t>
            </a:r>
            <a:endParaRPr lang="en-GB" b="1" dirty="0"/>
          </a:p>
        </p:txBody>
      </p:sp>
      <p:pic>
        <p:nvPicPr>
          <p:cNvPr id="14" name="Picture 13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116282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86482"/>
          </a:xfrm>
        </p:spPr>
        <p:txBody>
          <a:bodyPr/>
          <a:lstStyle/>
          <a:p>
            <a:pPr algn="ctr" eaLnBrk="1" hangingPunct="1"/>
            <a:r>
              <a:rPr lang="en-US" altLang="zh-CN" b="1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Memory Operation</a:t>
            </a:r>
            <a:endParaRPr lang="zh-CN" altLang="en-US" b="1" dirty="0">
              <a:solidFill>
                <a:schemeClr val="tx1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79761" y="1124744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Load (or Read or Fetch)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Copy the content. The memory content doesn’t change.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Address – Load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Registers can be used</a:t>
            </a:r>
          </a:p>
          <a:p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Store (or Write)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Overwrite the content in memory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Address and Data – Store</a:t>
            </a:r>
          </a:p>
          <a:p>
            <a:pPr>
              <a:buFont typeface="Wingdings" pitchFamily="2" charset="2"/>
              <a:buChar char="Ø"/>
            </a:pPr>
            <a:r>
              <a:rPr lang="en-US" altLang="zh-CN" sz="30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Registers can be used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6" name="Picture 5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293109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315912" y="466725"/>
            <a:ext cx="8504559" cy="8740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Instruction and Instruction Sequencing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308202"/>
            <a:ext cx="7543800" cy="60863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dirty="0">
                <a:ea typeface="SimSun" pitchFamily="2" charset="-122"/>
              </a:rPr>
              <a:t>“</a:t>
            </a:r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Must-Perform” Operations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988840"/>
            <a:ext cx="8229600" cy="30058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Data transfers between the memory and the processor registers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Arithmetic and logic operations on data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Program sequencing and control</a:t>
            </a:r>
          </a:p>
          <a:p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I/O transfers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7" name="Picture 6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59936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56592" y="410270"/>
            <a:ext cx="7543800" cy="71447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Register Transfer Notation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Identify a location by a symbolic name standing for its hardware binary address (LOC, R0,…)</a:t>
            </a:r>
          </a:p>
          <a:p>
            <a:pPr algn="just"/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Contents of a location are denoted by placing square brackets around the name of the location (R1←[LOC], R3 ←[R1]+[R2])</a:t>
            </a:r>
          </a:p>
          <a:p>
            <a:pPr algn="just"/>
            <a:r>
              <a:rPr lang="en-US" altLang="zh-CN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Register Transfer Notation (RTN)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6" name="Picture 5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328681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514"/>
          </a:xfrm>
        </p:spPr>
        <p:txBody>
          <a:bodyPr/>
          <a:lstStyle/>
          <a:p>
            <a:pPr algn="ctr" eaLnBrk="1" hangingPunct="1"/>
            <a:r>
              <a:rPr lang="en-US" altLang="zh-CN" dirty="0">
                <a:solidFill>
                  <a:schemeClr val="tx1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Assembly Language Notation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196752"/>
            <a:ext cx="8229600" cy="2395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3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Represent machine instructions and programs.</a:t>
            </a:r>
          </a:p>
          <a:p>
            <a:r>
              <a:rPr lang="en-US" altLang="zh-CN" sz="33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Move LOC, R1 = R1←[LOC]</a:t>
            </a:r>
          </a:p>
          <a:p>
            <a:r>
              <a:rPr lang="en-US" altLang="zh-CN" sz="3300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Add R1, R2, R3 = R3 ←[R1]+[R2]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Hussein Hamud Mohamed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3E3-2F49-448D-B624-0D1ACE27EF3B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6" name="Picture 5" descr="C:\Users\Beer Qaboje\Desktop\BAROAQOON\download.png">
            <a:extLst>
              <a:ext uri="{FF2B5EF4-FFF2-40B4-BE49-F238E27FC236}">
                <a16:creationId xmlns:a16="http://schemas.microsoft.com/office/drawing/2014/main" id="{55C1747A-C095-4970-9DFB-B236C8225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5100" y="5538787"/>
            <a:ext cx="8255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6">
            <a:extLst>
              <a:ext uri="{FF2B5EF4-FFF2-40B4-BE49-F238E27FC236}">
                <a16:creationId xmlns:a16="http://schemas.microsoft.com/office/drawing/2014/main" id="{325B60A6-86FB-460D-A44B-FF63FEF7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984875"/>
            <a:ext cx="20447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600" b="1">
                <a:cs typeface="Times New Roman" pitchFamily="18" charset="0"/>
              </a:rPr>
              <a:t>BaroAqoon.com</a:t>
            </a:r>
          </a:p>
        </p:txBody>
      </p:sp>
    </p:spTree>
    <p:extLst>
      <p:ext uri="{BB962C8B-B14F-4D97-AF65-F5344CB8AC3E}">
        <p14:creationId xmlns:p14="http://schemas.microsoft.com/office/powerpoint/2010/main" val="2315501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455</TotalTime>
  <Words>643</Words>
  <Application>Microsoft Office PowerPoint</Application>
  <PresentationFormat>On-screen Show (4:3)</PresentationFormat>
  <Paragraphs>176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Franklin Gothic Book</vt:lpstr>
      <vt:lpstr>Nimbus Roman No9 L</vt:lpstr>
      <vt:lpstr>Perpetua</vt:lpstr>
      <vt:lpstr>Times New Roman</vt:lpstr>
      <vt:lpstr>Wingdings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Memory Operation</vt:lpstr>
      <vt:lpstr>“Must-Perform” Operations</vt:lpstr>
      <vt:lpstr>Register Transfer Notation</vt:lpstr>
      <vt:lpstr>Assembly Language Notation</vt:lpstr>
      <vt:lpstr>Basic Instruction Types</vt:lpstr>
      <vt:lpstr>Basic Instruction Types Cont…</vt:lpstr>
      <vt:lpstr>Using Registers</vt:lpstr>
      <vt:lpstr>Using Registers</vt:lpstr>
      <vt:lpstr>Using Registers</vt:lpstr>
      <vt:lpstr>Instruction Execution and Straight-Line Sequencing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Abdikadir Nur</cp:lastModifiedBy>
  <cp:revision>48</cp:revision>
  <dcterms:created xsi:type="dcterms:W3CDTF">2016-11-07T02:40:39Z</dcterms:created>
  <dcterms:modified xsi:type="dcterms:W3CDTF">2019-09-29T12:00:28Z</dcterms:modified>
</cp:coreProperties>
</file>